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585" r:id="rId4"/>
    <p:sldId id="276" r:id="rId5"/>
    <p:sldId id="559" r:id="rId6"/>
    <p:sldId id="560" r:id="rId7"/>
    <p:sldId id="566" r:id="rId8"/>
    <p:sldId id="562" r:id="rId9"/>
    <p:sldId id="567" r:id="rId10"/>
    <p:sldId id="568" r:id="rId11"/>
    <p:sldId id="563" r:id="rId12"/>
    <p:sldId id="570" r:id="rId13"/>
    <p:sldId id="449" r:id="rId14"/>
    <p:sldId id="457" r:id="rId15"/>
    <p:sldId id="459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76" r:id="rId47"/>
    <p:sldId id="586" r:id="rId48"/>
    <p:sldId id="579" r:id="rId49"/>
    <p:sldId id="580" r:id="rId50"/>
    <p:sldId id="581" r:id="rId51"/>
    <p:sldId id="538" r:id="rId52"/>
    <p:sldId id="584" r:id="rId53"/>
    <p:sldId id="349" r:id="rId54"/>
    <p:sldId id="558" r:id="rId55"/>
    <p:sldId id="431" r:id="rId56"/>
    <p:sldId id="392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 autoAdjust="0"/>
    <p:restoredTop sz="94087" autoAdjust="0"/>
  </p:normalViewPr>
  <p:slideViewPr>
    <p:cSldViewPr>
      <p:cViewPr varScale="1">
        <p:scale>
          <a:sx n="64" d="100"/>
          <a:sy n="64" d="100"/>
        </p:scale>
        <p:origin x="160" y="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3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24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1/16/2017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9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dge.softuni.bg/Contests/Practice/Index/382#0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/>
          </a:bodyPr>
          <a:lstStyle/>
          <a:p>
            <a:r>
              <a:rPr lang="en-US" dirty="0"/>
              <a:t>Data Types, Statements, Console I/O, Conditional Statements, Loops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31">
            <a:off x="5301431" y="389322"/>
            <a:ext cx="898633" cy="1432015"/>
          </a:xfrm>
          <a:prstGeom prst="roundRect">
            <a:avLst>
              <a:gd name="adj" fmla="val 273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4878"/>
          <a:stretch/>
        </p:blipFill>
        <p:spPr>
          <a:xfrm>
            <a:off x="4012704" y="4021121"/>
            <a:ext cx="7534275" cy="1896383"/>
          </a:xfrm>
          <a:prstGeom prst="roundRect">
            <a:avLst>
              <a:gd name="adj" fmla="val 2136"/>
            </a:avLst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/>
              <a:t> 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4384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758809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5095783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 three numbers. Print the average of the three,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formatted to the second digit after the decimal point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67166" y="2408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35150" y="2332578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704012" y="2332577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118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5412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3072279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"f"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 of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657600"/>
            <a:ext cx="6767400" cy="2331391"/>
            <a:chOff x="2582008" y="3826816"/>
            <a:chExt cx="7024804" cy="2331391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3826816"/>
              <a:ext cx="1866907" cy="2329906"/>
              <a:chOff x="2582008" y="3826816"/>
              <a:chExt cx="1866907" cy="2329906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3826816"/>
              <a:ext cx="4211669" cy="2331391"/>
              <a:chOff x="5395143" y="3826816"/>
              <a:chExt cx="4211669" cy="2331391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Print a greeting starting with "Hello" where 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"*"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003062"/>
            <a:ext cx="6767400" cy="2524875"/>
            <a:chOff x="2582008" y="3826816"/>
            <a:chExt cx="7024804" cy="2524875"/>
          </a:xfrm>
        </p:grpSpPr>
        <p:sp>
          <p:nvSpPr>
            <p:cNvPr id="18" name="Right Arrow 18"/>
            <p:cNvSpPr/>
            <p:nvPr/>
          </p:nvSpPr>
          <p:spPr>
            <a:xfrm>
              <a:off x="4693426" y="4994745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3826816"/>
              <a:ext cx="1866907" cy="2524875"/>
              <a:chOff x="2582008" y="3826816"/>
              <a:chExt cx="1866907" cy="252487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3826816"/>
              <a:ext cx="4211665" cy="2524875"/>
              <a:chOff x="5395147" y="3826816"/>
              <a:chExt cx="4211665" cy="252487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655469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wrapper: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conversion and typecasting change one type to another</a:t>
            </a:r>
          </a:p>
          <a:p>
            <a:pPr lvl="1"/>
            <a:r>
              <a:rPr lang="en-US" dirty="0"/>
              <a:t>Java supports Explicit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Implicit 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84" y="1376281"/>
            <a:ext cx="5942328" cy="29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Methods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Night 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20 kilometers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dirty="0"/>
              <a:t> 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en-US" dirty="0"/>
              <a:t>.</a:t>
            </a:r>
            <a:r>
              <a:rPr lang="bg-BG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 at least 100 kilometers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3584" y="4425245"/>
            <a:ext cx="4663309" cy="1539249"/>
            <a:chOff x="440503" y="4442274"/>
            <a:chExt cx="4663309" cy="1539249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day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4.65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688903" y="4416929"/>
            <a:ext cx="4663309" cy="1539249"/>
            <a:chOff x="440503" y="4442274"/>
            <a:chExt cx="4663309" cy="1539249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02971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40503" y="4442274"/>
              <a:ext cx="1798497" cy="1534285"/>
              <a:chOff x="2582011" y="3826816"/>
              <a:chExt cx="1866904" cy="1534285"/>
            </a:xfrm>
          </p:grpSpPr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night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12174" y="4447238"/>
              <a:ext cx="1891638" cy="1534285"/>
              <a:chOff x="5395147" y="3826816"/>
              <a:chExt cx="4211665" cy="1534285"/>
            </a:xfrm>
          </p:grpSpPr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567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10.80</a:t>
                </a:r>
              </a:p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05788" y="5428919"/>
            <a:ext cx="1503239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Round to 2</a:t>
            </a:r>
            <a:r>
              <a:rPr lang="en-US" baseline="30000" dirty="0">
                <a:solidFill>
                  <a:srgbClr val="FFFFFF"/>
                </a:solidFill>
              </a:rPr>
              <a:t>nd</a:t>
            </a:r>
            <a:r>
              <a:rPr lang="en-US" dirty="0">
                <a:solidFill>
                  <a:srgbClr val="FFFFFF"/>
                </a:solidFill>
              </a:rPr>
              <a:t> digit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49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526" y="1371600"/>
            <a:ext cx="6457844" cy="3748577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 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38862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09" y="1981200"/>
            <a:ext cx="9370805" cy="15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holds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10668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21" y="4076114"/>
            <a:ext cx="5459182" cy="98240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55912" y="2209800"/>
            <a:ext cx="6477001" cy="1188384"/>
            <a:chOff x="440503" y="4442274"/>
            <a:chExt cx="6477001" cy="1188384"/>
          </a:xfrm>
        </p:grpSpPr>
        <p:sp>
          <p:nvSpPr>
            <p:cNvPr id="18" name="Right Arrow 18"/>
            <p:cNvSpPr/>
            <p:nvPr/>
          </p:nvSpPr>
          <p:spPr>
            <a:xfrm>
              <a:off x="2551503" y="4853504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40503" y="4442274"/>
              <a:ext cx="1798497" cy="1165659"/>
              <a:chOff x="2582011" y="3826816"/>
              <a:chExt cx="1866904" cy="1165659"/>
            </a:xfrm>
          </p:grpSpPr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582011" y="4404328"/>
                <a:ext cx="1866901" cy="58814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1 5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12174" y="4447238"/>
              <a:ext cx="3705330" cy="1183420"/>
              <a:chOff x="5395147" y="3826816"/>
              <a:chExt cx="8249786" cy="118342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8249786" cy="6059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Product[1..5] = 120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8249782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Product of Numbers [N..M] 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2" y="1066800"/>
            <a:ext cx="11734800" cy="68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4" y="1851992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numberBig = new BigInteger(""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product.multiply(numberBig);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1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Consists 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8698" y="1836148"/>
            <a:ext cx="8071432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95" y="1424608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1" descr="C:\Trash\infinity.png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767331"/>
            <a:ext cx="2971800" cy="256624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print the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number = 0; number &lt; 10; 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System.out.print(number + " 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factorial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1; i &lt;= n;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2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19200"/>
            <a:ext cx="59436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over the array of day names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Applicable for all collections: arrays, lists, strings, etc.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itchFamily="49" charset="0"/>
              </a:rPr>
              <a:t>For-Each</a:t>
            </a:r>
            <a:r>
              <a:rPr lang="en-US" dirty="0"/>
              <a:t> Loop 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065212" y="1994623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"Monday", "Tuesday", "Wednesday",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 "Friday", "Saturday", "Sunday"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System.out.println(day);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05"/>
          <a:stretch/>
        </p:blipFill>
        <p:spPr>
          <a:xfrm>
            <a:off x="2193812" y="3012335"/>
            <a:ext cx="3193696" cy="29312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2" y="1854215"/>
            <a:ext cx="3315620" cy="28261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905" y="3125292"/>
            <a:ext cx="3377507" cy="28068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5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41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all combinations </a:t>
            </a:r>
            <a:r>
              <a:rPr lang="en-US" dirty="0"/>
              <a:t>from TOTO 6/49 lottery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1390" y="2471124"/>
            <a:ext cx="10334622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44; i1++)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45; i2++)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46; i3++)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i4 = i3 + 1; i4 &lt;= 47; i4++)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i5 = i4 + 1; i5 &lt;= 48; i5++)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(int i6 = i5 + 1; i6 &lt;= 49; i6++)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System.out.printf("%d %d %d %d %d %d\n",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i1, i2, i3, i4, i5, i6);</a:t>
            </a:r>
          </a:p>
        </p:txBody>
      </p:sp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977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end)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System.out.println(i + " ");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66234" y="1041594"/>
            <a:ext cx="3429000" cy="1012172"/>
          </a:xfrm>
          <a:prstGeom prst="wedgeRoundRectCallout">
            <a:avLst>
              <a:gd name="adj1" fmla="val -101783"/>
              <a:gd name="adj2" fmla="val 293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284412" y="5689275"/>
            <a:ext cx="3429000" cy="1012172"/>
          </a:xfrm>
          <a:prstGeom prst="wedgeRoundRectCallout">
            <a:avLst>
              <a:gd name="adj1" fmla="val 389"/>
              <a:gd name="adj2" fmla="val -957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545744" y="2770442"/>
            <a:ext cx="3429000" cy="1012172"/>
          </a:xfrm>
          <a:prstGeom prst="wedgeRoundRectCallout">
            <a:avLst>
              <a:gd name="adj1" fmla="val -80850"/>
              <a:gd name="adj2" fmla="val -10664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627812" y="5005376"/>
            <a:ext cx="3429000" cy="1012172"/>
          </a:xfrm>
          <a:prstGeom prst="wedgeRoundRectCallout">
            <a:avLst>
              <a:gd name="adj1" fmla="val -127611"/>
              <a:gd name="adj2" fmla="val -729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names in Java should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camelCase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 types</a:t>
            </a:r>
            <a:r>
              <a:rPr lang="en-US" sz="3200" dirty="0"/>
              <a:t>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System.out.println(n);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865812" y="20384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368597" y="4777563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method that </a:t>
            </a:r>
            <a:r>
              <a:rPr lang="en-US" dirty="0"/>
              <a:t>calculates a triangle area by a given:</a:t>
            </a:r>
          </a:p>
          <a:p>
            <a:pPr lvl="1"/>
            <a:r>
              <a:rPr lang="en-US" sz="3000" dirty="0"/>
              <a:t>Base</a:t>
            </a:r>
          </a:p>
          <a:p>
            <a:pPr lvl="1"/>
            <a:r>
              <a:rPr lang="en-US" sz="3000" dirty="0"/>
              <a:t>Height</a:t>
            </a:r>
          </a:p>
          <a:p>
            <a:r>
              <a:rPr lang="en-US" sz="3200" dirty="0"/>
              <a:t>Format the result to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second digit after the decimal separator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709128" y="4243965"/>
            <a:ext cx="6767396" cy="1394835"/>
            <a:chOff x="2709128" y="3657600"/>
            <a:chExt cx="6767396" cy="1394835"/>
          </a:xfrm>
        </p:grpSpPr>
        <p:sp>
          <p:nvSpPr>
            <p:cNvPr id="16" name="Right Arrow 18"/>
            <p:cNvSpPr/>
            <p:nvPr/>
          </p:nvSpPr>
          <p:spPr>
            <a:xfrm>
              <a:off x="4757715" y="4132870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9128" y="3657600"/>
              <a:ext cx="1798496" cy="1394835"/>
              <a:chOff x="2582012" y="3826816"/>
              <a:chExt cx="1866903" cy="1164953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4.00 2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419184" y="3657600"/>
              <a:ext cx="4057340" cy="1394835"/>
              <a:chOff x="5395147" y="3826816"/>
              <a:chExt cx="4211665" cy="1164953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Area = 4.00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395149" y="3826816"/>
                <a:ext cx="4211663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Output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1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379722"/>
            <a:ext cx="10943998" cy="450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300" dirty="0"/>
              <a:t>static double calcTriangleArea(double width, double height)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300" dirty="0"/>
              <a:t> width * height / 2;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  <a:p>
            <a:pPr>
              <a:lnSpc>
                <a:spcPct val="110000"/>
              </a:lnSpc>
            </a:pPr>
            <a:endParaRPr lang="en-US" sz="2300" dirty="0"/>
          </a:p>
          <a:p>
            <a:pPr>
              <a:lnSpc>
                <a:spcPct val="110000"/>
              </a:lnSpc>
            </a:pPr>
            <a:r>
              <a:rPr lang="en-US" sz="2300" dirty="0"/>
              <a:t>public static void main(String[] args) {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Scanner input = new Scanner(System.in);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width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height = input.nextDouble();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double area =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300" dirty="0"/>
              <a:t>(width, height);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    System.out.printf("Area = %.2f", area);</a:t>
            </a:r>
          </a:p>
          <a:p>
            <a:pPr>
              <a:lnSpc>
                <a:spcPct val="11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0310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Conditionals, Loops,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2" y="2263534"/>
            <a:ext cx="3073928" cy="1540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br>
              <a:rPr lang="en-US" dirty="0"/>
            </a:br>
            <a:r>
              <a:rPr lang="en-US" dirty="0"/>
              <a:t>provide formatted input / output</a:t>
            </a:r>
          </a:p>
          <a:p>
            <a:r>
              <a:rPr lang="en-US" dirty="0"/>
              <a:t>Java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600" dirty="0"/>
              <a:t>Java supports the classical loop constructs</a:t>
            </a:r>
          </a:p>
          <a:p>
            <a:r>
              <a:rPr lang="en-US" sz="3600" dirty="0"/>
              <a:t>Java support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8288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07">
            <a:off x="7340792" y="376899"/>
            <a:ext cx="1125176" cy="1793022"/>
          </a:xfrm>
          <a:prstGeom prst="roundRect">
            <a:avLst>
              <a:gd name="adj" fmla="val 2736"/>
            </a:avLst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Basics</a:t>
            </a:r>
            <a:r>
              <a:rPr lang="en-US" sz="2000" dirty="0"/>
              <a:t>" course by </a:t>
            </a:r>
            <a:r>
              <a:rPr lang="en-US" sz="2000" noProof="1"/>
              <a:t>Software University </a:t>
            </a:r>
            <a:r>
              <a:rPr lang="en-US" sz="2000" dirty="0"/>
              <a:t>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also reads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dirty="0"/>
              <a:t> by any sequence of whitespace characters (e.g. spaces, tabs, new lines, …)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dirty="0"/>
              <a:t> 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6212" y="1981201"/>
            <a:ext cx="9296400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00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789612" y="2971800"/>
            <a:ext cx="2743200" cy="8382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without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240507" y="3810000"/>
            <a:ext cx="2743200" cy="391038"/>
          </a:xfrm>
          <a:prstGeom prst="wedgeRoundRectCallout">
            <a:avLst>
              <a:gd name="adj1" fmla="val -249502"/>
              <a:gd name="adj2" fmla="val 38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And prints {firstWord secondWord </a:t>
            </a:r>
            <a:r>
              <a:rPr lang="en-US" dirty="0" err="1"/>
              <a:t>thirdWord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)sum}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0012" y="4172042"/>
            <a:ext cx="4724400" cy="1903618"/>
            <a:chOff x="8420898" y="2155759"/>
            <a:chExt cx="3145514" cy="1936348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420898" y="2743201"/>
              <a:ext cx="3145514" cy="134890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Java Rocks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     12.5   -7.5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End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975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6576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373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260722"/>
            <a:ext cx="10155914" cy="45158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numInt + numDouble1 + numDouble2;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https://judge.softuni.bg/Contests/Practice/Index/382#0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3152</Words>
  <Application>Microsoft Office PowerPoint</Application>
  <PresentationFormat>Custom</PresentationFormat>
  <Paragraphs>573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SoftUni 16x9</vt:lpstr>
      <vt:lpstr>Java Syntax</vt:lpstr>
      <vt:lpstr>Questions</vt:lpstr>
      <vt:lpstr>Table of Contents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Integer Types</vt:lpstr>
      <vt:lpstr>Floating-Point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Solution: Product of Numbers [N..M] </vt:lpstr>
      <vt:lpstr>For Loops</vt:lpstr>
      <vt:lpstr>For Loop – Examples</vt:lpstr>
      <vt:lpstr>Using the continue Operator</vt:lpstr>
      <vt:lpstr>Using the break Operator</vt:lpstr>
      <vt:lpstr>For-Each Loop</vt:lpstr>
      <vt:lpstr>For-Each Loop – Example</vt:lpstr>
      <vt:lpstr>Problem: Lottery</vt:lpstr>
      <vt:lpstr>Problem: Lottery</vt:lpstr>
      <vt:lpstr>Methods</vt:lpstr>
      <vt:lpstr>Method Parameters</vt:lpstr>
      <vt:lpstr>Method Return Types</vt:lpstr>
      <vt:lpstr>Problem: Calculate Triangle Area Method</vt:lpstr>
      <vt:lpstr>Solution: Calculate Triangle Area Method</vt:lpstr>
      <vt:lpstr>Conditionals, Loops, Methods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2017-01-17T08:07:32Z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